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Noto Sans" panose="020B0502040504020204" pitchFamily="34" charset="0"/>
      <p:regular r:id="rId12"/>
      <p:bold r:id="rId13"/>
      <p:italic r:id="rId14"/>
      <p:boldItalic r:id="rId15"/>
    </p:embeddedFont>
    <p:embeddedFont>
      <p:font typeface="Noto Sans Medium" panose="020B0502040504020204" pitchFamily="34" charset="0"/>
      <p:regular r:id="rId16"/>
      <p:bold r:id="rId17"/>
      <p:italic r:id="rId18"/>
      <p:boldItalic r:id="rId19"/>
    </p:embeddedFont>
    <p:embeddedFont>
      <p:font typeface="Quattrocento" panose="020F0502020204030204" pitchFamily="18" charset="0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4" roundtripDataSignature="AMtx7mhNj50tNDvMPtE87oS5MXgcq5qJ5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76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/>
              <a:t>‹#›</a:t>
            </a:fld>
            <a:endParaRPr sz="1200" b="0" i="0" u="none" strike="noStrike" cap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" name="Google Shape;4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11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12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13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14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15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16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17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18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" name="Google Shape;45;p19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3332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"/>
          <p:cNvSpPr/>
          <p:nvPr/>
        </p:nvSpPr>
        <p:spPr>
          <a:xfrm>
            <a:off x="534550" y="3039775"/>
            <a:ext cx="8229600" cy="8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4400"/>
              <a:buFont typeface="Quattrocento"/>
              <a:buNone/>
            </a:pPr>
            <a:r>
              <a:rPr lang="en-US" sz="4200" i="0" u="none" strike="noStrike" cap="none" dirty="0" err="1">
                <a:solidFill>
                  <a:srgbClr val="FFD9BE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어린이</a:t>
            </a:r>
            <a:r>
              <a:rPr lang="en-US" sz="4200" i="0" u="none" strike="noStrike" cap="none" dirty="0">
                <a:solidFill>
                  <a:srgbClr val="FFD9BE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</a:t>
            </a:r>
            <a:r>
              <a:rPr lang="en-US" sz="4200" i="0" u="none" strike="noStrike" cap="none" dirty="0" err="1">
                <a:solidFill>
                  <a:srgbClr val="FFD9BE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일기</a:t>
            </a:r>
            <a:r>
              <a:rPr lang="en-US" sz="4200" i="0" u="none" strike="noStrike" cap="none" dirty="0">
                <a:solidFill>
                  <a:srgbClr val="FFD9BE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</a:t>
            </a:r>
            <a:r>
              <a:rPr lang="en-US" sz="4200" i="0" u="none" strike="noStrike" cap="none" dirty="0" err="1">
                <a:solidFill>
                  <a:srgbClr val="FFD9BE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기반</a:t>
            </a:r>
            <a:r>
              <a:rPr lang="en-US" sz="4200" i="0" u="none" strike="noStrike" cap="none" dirty="0">
                <a:solidFill>
                  <a:srgbClr val="FFD9BE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</a:t>
            </a:r>
            <a:r>
              <a:rPr lang="en-US" sz="4200" i="0" u="none" strike="noStrike" cap="none" dirty="0" err="1">
                <a:solidFill>
                  <a:srgbClr val="FFD9BE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그림</a:t>
            </a:r>
            <a:r>
              <a:rPr lang="en-US" sz="4200" i="0" u="none" strike="noStrike" cap="none" dirty="0">
                <a:solidFill>
                  <a:srgbClr val="FFD9BE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</a:t>
            </a:r>
            <a:r>
              <a:rPr lang="en-US" sz="4200" i="0" u="none" strike="noStrike" cap="none" dirty="0" err="1">
                <a:solidFill>
                  <a:srgbClr val="FFD9BE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동화</a:t>
            </a:r>
            <a:r>
              <a:rPr lang="en-US" sz="4200" i="0" u="none" strike="noStrike" cap="none" dirty="0">
                <a:solidFill>
                  <a:srgbClr val="FFD9BE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</a:t>
            </a:r>
            <a:r>
              <a:rPr lang="en-US" sz="4200" i="0" u="none" strike="noStrike" cap="none" dirty="0" err="1">
                <a:solidFill>
                  <a:srgbClr val="FFD9BE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생성기</a:t>
            </a:r>
            <a:endParaRPr sz="4200" i="0" u="none" strike="noStrike" cap="none" dirty="0"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54" name="Google Shape;54;p1"/>
          <p:cNvSpPr/>
          <p:nvPr/>
        </p:nvSpPr>
        <p:spPr>
          <a:xfrm>
            <a:off x="837725" y="4806832"/>
            <a:ext cx="7468500" cy="17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lang="en-US" sz="1850">
                <a:solidFill>
                  <a:srgbClr val="F9EEE7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201224544 </a:t>
            </a:r>
            <a:r>
              <a:rPr lang="en-US" sz="1850" i="0" u="none" strike="noStrike" cap="none">
                <a:solidFill>
                  <a:srgbClr val="F9EEE7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차행철 </a:t>
            </a:r>
            <a:endParaRPr sz="1850" i="0" u="none" strike="noStrike" cap="none">
              <a:solidFill>
                <a:srgbClr val="F9EEE7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marR="0" lvl="0" indent="0" algn="ctr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lang="en-US" sz="1850">
                <a:solidFill>
                  <a:srgbClr val="F9EEE7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201924511 </a:t>
            </a:r>
            <a:r>
              <a:rPr lang="en-US" sz="1850" i="0" u="none" strike="noStrike" cap="none">
                <a:solidFill>
                  <a:srgbClr val="F9EEE7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오지웅 </a:t>
            </a:r>
            <a:endParaRPr sz="1850" i="0" u="none" strike="noStrike" cap="none">
              <a:solidFill>
                <a:srgbClr val="F9EEE7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marR="0" lvl="0" indent="0" algn="ctr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lang="en-US" sz="1850" i="0" u="none" strike="noStrike" cap="none">
                <a:solidFill>
                  <a:srgbClr val="F9EEE7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202055610 최광진</a:t>
            </a:r>
            <a:endParaRPr sz="1850">
              <a:solidFill>
                <a:srgbClr val="F9EEE7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  <a:p>
            <a:pPr marL="0" marR="0" lvl="0" indent="0" algn="ctr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lang="en-US" sz="1850">
                <a:solidFill>
                  <a:srgbClr val="F9EEE7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</a:t>
            </a:r>
            <a:r>
              <a:rPr lang="en-US" sz="1850" i="0" u="none" strike="noStrike" cap="none">
                <a:solidFill>
                  <a:srgbClr val="F9EEE7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지도교수: 탁성우 </a:t>
            </a:r>
            <a:endParaRPr sz="1850" i="0" u="none" strike="noStrike" cap="none"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24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2"/>
          <p:cNvSpPr/>
          <p:nvPr/>
        </p:nvSpPr>
        <p:spPr>
          <a:xfrm>
            <a:off x="6324124" y="1723430"/>
            <a:ext cx="5632490" cy="70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4400"/>
              <a:buFont typeface="Quattrocento"/>
              <a:buNone/>
            </a:pPr>
            <a:r>
              <a:rPr lang="en-US" sz="4400" i="0" u="none" strike="noStrike" cap="none">
                <a:solidFill>
                  <a:srgbClr val="FFD9BE"/>
                </a:solidFill>
                <a:latin typeface="Noto Sans"/>
                <a:ea typeface="Noto Sans"/>
                <a:cs typeface="Noto Sans"/>
                <a:sym typeface="Noto Sans"/>
              </a:rPr>
              <a:t>연구 배경 및 목표</a:t>
            </a:r>
            <a:endParaRPr sz="440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6324124" y="2786420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6563439" y="3025735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00"/>
              <a:buFont typeface="Quattrocento"/>
              <a:buNone/>
            </a:pPr>
            <a:r>
              <a:rPr lang="en-US" sz="2200" i="0" u="none" strike="noStrike" cap="none">
                <a:solidFill>
                  <a:srgbClr val="F9EEE7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교육적 의미</a:t>
            </a:r>
            <a:endParaRPr sz="2200" i="0" u="none" strike="noStrike" cap="none"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6563450" y="3521275"/>
            <a:ext cx="3269700" cy="11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lang="en-US" sz="1850" i="0" u="none" strike="noStrike" cap="none">
                <a:solidFill>
                  <a:srgbClr val="F9EEE7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일기 쓰기</a:t>
            </a:r>
            <a:r>
              <a:rPr lang="en-US" sz="1850">
                <a:solidFill>
                  <a:srgbClr val="F9EEE7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는</a:t>
            </a:r>
            <a:r>
              <a:rPr lang="en-US" sz="1850" i="0" u="none" strike="noStrike" cap="none">
                <a:solidFill>
                  <a:srgbClr val="F9EEE7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 글쓰기 능력 향상과 자아 이해에 중요한 역할을 합니다.</a:t>
            </a:r>
            <a:endParaRPr sz="1850" i="0" u="none" strike="noStrike" cap="none"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65" name="Google Shape;65;p2"/>
          <p:cNvSpPr/>
          <p:nvPr/>
        </p:nvSpPr>
        <p:spPr>
          <a:xfrm>
            <a:off x="10178058" y="2786420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3152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"/>
          <p:cNvSpPr/>
          <p:nvPr/>
        </p:nvSpPr>
        <p:spPr>
          <a:xfrm>
            <a:off x="10417373" y="3025735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00"/>
              <a:buFont typeface="Quattrocento"/>
              <a:buNone/>
            </a:pPr>
            <a:r>
              <a:rPr lang="en-US" sz="2200" i="0" u="none" strike="noStrike" cap="none">
                <a:solidFill>
                  <a:srgbClr val="F9EEE7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동기 부여</a:t>
            </a:r>
            <a:endParaRPr sz="2200" i="0" u="none" strike="noStrike" cap="none"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67" name="Google Shape;67;p2"/>
          <p:cNvSpPr/>
          <p:nvPr/>
        </p:nvSpPr>
        <p:spPr>
          <a:xfrm>
            <a:off x="10417373" y="3521273"/>
            <a:ext cx="3135987" cy="114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lang="en-US" sz="1850" i="0" u="none" strike="noStrike" cap="none">
                <a:solidFill>
                  <a:srgbClr val="F9EEE7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일부 학생들에게는 지루한 과제로 인식되어 학습 효과가 저하됩니다.</a:t>
            </a:r>
            <a:endParaRPr sz="1850" i="0" u="none" strike="noStrike" cap="none"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68" name="Google Shape;68;p2"/>
          <p:cNvSpPr/>
          <p:nvPr/>
        </p:nvSpPr>
        <p:spPr>
          <a:xfrm>
            <a:off x="6324124" y="5148977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3152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2"/>
          <p:cNvSpPr/>
          <p:nvPr/>
        </p:nvSpPr>
        <p:spPr>
          <a:xfrm>
            <a:off x="6563439" y="5388293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00"/>
              <a:buFont typeface="Quattrocento"/>
              <a:buNone/>
            </a:pPr>
            <a:r>
              <a:rPr lang="en-US" sz="2200" i="0" u="none" strike="noStrike" cap="none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창의적 확장</a:t>
            </a:r>
            <a:endParaRPr sz="220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0" name="Google Shape;70;p2"/>
          <p:cNvSpPr/>
          <p:nvPr/>
        </p:nvSpPr>
        <p:spPr>
          <a:xfrm>
            <a:off x="6563439" y="5883831"/>
            <a:ext cx="6989921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lang="en-US" sz="1850" i="0" u="none" strike="noStrike" cap="none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일기를 좋아하는 학생들도 더 생생한 표현을 원합니다.</a:t>
            </a:r>
            <a:endParaRPr sz="185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1" name="Google Shape;71;p2"/>
          <p:cNvSpPr/>
          <p:nvPr/>
        </p:nvSpPr>
        <p:spPr>
          <a:xfrm>
            <a:off x="12295600" y="7774200"/>
            <a:ext cx="2260800" cy="383100"/>
          </a:xfrm>
          <a:prstGeom prst="rect">
            <a:avLst/>
          </a:prstGeom>
          <a:solidFill>
            <a:srgbClr val="123332"/>
          </a:solidFill>
          <a:ln w="9525" cap="flat" cmpd="sng">
            <a:solidFill>
              <a:srgbClr val="1233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24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"/>
          <p:cNvSpPr/>
          <p:nvPr/>
        </p:nvSpPr>
        <p:spPr>
          <a:xfrm>
            <a:off x="837724" y="865213"/>
            <a:ext cx="56325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4400"/>
              <a:buFont typeface="Quattrocento"/>
              <a:buNone/>
            </a:pPr>
            <a:r>
              <a:rPr lang="en-US" sz="4400" i="0" u="none" strike="noStrike" cap="none">
                <a:solidFill>
                  <a:srgbClr val="FFD9BE"/>
                </a:solidFill>
                <a:latin typeface="Noto Sans"/>
                <a:ea typeface="Noto Sans"/>
                <a:cs typeface="Noto Sans"/>
                <a:sym typeface="Noto Sans"/>
              </a:rPr>
              <a:t>기존 서비스 분석</a:t>
            </a:r>
            <a:endParaRPr sz="440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8" name="Google Shape;78;p3"/>
          <p:cNvSpPr/>
          <p:nvPr/>
        </p:nvSpPr>
        <p:spPr>
          <a:xfrm>
            <a:off x="837725" y="2051551"/>
            <a:ext cx="4158600" cy="5143500"/>
          </a:xfrm>
          <a:prstGeom prst="roundRect">
            <a:avLst>
              <a:gd name="adj" fmla="val 1179"/>
            </a:avLst>
          </a:prstGeom>
          <a:solidFill>
            <a:srgbClr val="123332"/>
          </a:solidFill>
          <a:ln w="30475" cap="flat" cmpd="sng">
            <a:solidFill>
              <a:srgbClr val="4A6B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>
            <a:off x="868204" y="3213735"/>
            <a:ext cx="4097774" cy="718066"/>
          </a:xfrm>
          <a:prstGeom prst="rect">
            <a:avLst/>
          </a:prstGeom>
          <a:solidFill>
            <a:srgbClr val="3152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3"/>
          <p:cNvSpPr/>
          <p:nvPr/>
        </p:nvSpPr>
        <p:spPr>
          <a:xfrm>
            <a:off x="2737604" y="3348395"/>
            <a:ext cx="358973" cy="448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800"/>
              <a:buFont typeface="Quattrocento"/>
              <a:buNone/>
            </a:pPr>
            <a:endParaRPr sz="2800" b="0" i="0" u="none" strike="noStrike" cap="none"/>
          </a:p>
        </p:txBody>
      </p:sp>
      <p:sp>
        <p:nvSpPr>
          <p:cNvPr id="81" name="Google Shape;81;p3"/>
          <p:cNvSpPr/>
          <p:nvPr/>
        </p:nvSpPr>
        <p:spPr>
          <a:xfrm>
            <a:off x="1107519" y="5158092"/>
            <a:ext cx="28161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00"/>
              <a:buFont typeface="Quattrocento"/>
              <a:buNone/>
            </a:pPr>
            <a:r>
              <a:rPr lang="en-US" sz="2200" i="0" u="none" strike="noStrike" cap="none" dirty="0" err="1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모두의</a:t>
            </a:r>
            <a:r>
              <a:rPr lang="en-US" sz="2200" i="0" u="none" strike="noStrike" cap="none" dirty="0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2200" i="0" u="none" strike="noStrike" cap="none" dirty="0" err="1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동화</a:t>
            </a:r>
            <a:endParaRPr sz="2200" i="0" u="none" strike="noStrike" cap="none" dirty="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2" name="Google Shape;82;p3"/>
          <p:cNvSpPr/>
          <p:nvPr/>
        </p:nvSpPr>
        <p:spPr>
          <a:xfrm>
            <a:off x="1107525" y="5692425"/>
            <a:ext cx="3715800" cy="12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EF9C82"/>
              </a:buClr>
              <a:buSzPts val="1850"/>
              <a:buFont typeface="Quattrocento"/>
              <a:buNone/>
            </a:pPr>
            <a:r>
              <a:rPr lang="en-US" sz="1600" i="0" u="none" strike="noStrike" cap="none" dirty="0" err="1">
                <a:solidFill>
                  <a:srgbClr val="EF9C82"/>
                </a:solidFill>
                <a:latin typeface="Noto Sans"/>
                <a:ea typeface="Noto Sans"/>
                <a:cs typeface="Noto Sans"/>
                <a:sym typeface="Noto Sans"/>
              </a:rPr>
              <a:t>장점</a:t>
            </a:r>
            <a:r>
              <a:rPr lang="en-US" sz="1600" i="0" u="none" strike="noStrike" cap="none" dirty="0">
                <a:solidFill>
                  <a:srgbClr val="EF9C82"/>
                </a:solidFill>
                <a:latin typeface="Noto Sans"/>
                <a:ea typeface="Noto Sans"/>
                <a:cs typeface="Noto Sans"/>
                <a:sym typeface="Noto Sans"/>
              </a:rPr>
              <a:t>:</a:t>
            </a:r>
            <a:r>
              <a:rPr lang="en-US" sz="1600" i="0" u="none" strike="noStrike" cap="none" dirty="0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600" i="0" u="none" strike="noStrike" cap="none" dirty="0" err="1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사용자</a:t>
            </a:r>
            <a:r>
              <a:rPr lang="en-US" sz="1600" i="0" u="none" strike="noStrike" cap="none" dirty="0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600" i="0" u="none" strike="noStrike" cap="none" dirty="0" err="1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주도적</a:t>
            </a:r>
            <a:r>
              <a:rPr lang="en-US" sz="1600" i="0" u="none" strike="noStrike" cap="none" dirty="0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600" i="0" u="none" strike="noStrike" cap="none" dirty="0" err="1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창작</a:t>
            </a:r>
            <a:r>
              <a:rPr lang="en-US" sz="1600" i="0" u="none" strike="noStrike" cap="none" dirty="0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, </a:t>
            </a:r>
            <a:r>
              <a:rPr lang="en-US" sz="1600" i="0" u="none" strike="noStrike" cap="none" dirty="0" err="1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공유</a:t>
            </a:r>
            <a:r>
              <a:rPr lang="en-US" sz="1600" i="0" u="none" strike="noStrike" cap="none" dirty="0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600" i="0" u="none" strike="noStrike" cap="none" dirty="0" err="1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플랫폼</a:t>
            </a:r>
            <a:br>
              <a:rPr lang="en-US" sz="1600" i="0" u="none" strike="noStrike" cap="none" dirty="0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</a:br>
            <a:r>
              <a:rPr lang="en-US" sz="1600" dirty="0" err="1">
                <a:solidFill>
                  <a:srgbClr val="4A86E8"/>
                </a:solidFill>
                <a:latin typeface="Noto Sans"/>
                <a:ea typeface="Noto Sans"/>
                <a:cs typeface="Noto Sans"/>
                <a:sym typeface="Noto Sans"/>
              </a:rPr>
              <a:t>단점</a:t>
            </a:r>
            <a:r>
              <a:rPr lang="en-US" sz="1600" dirty="0">
                <a:solidFill>
                  <a:srgbClr val="4A86E8"/>
                </a:solidFill>
                <a:latin typeface="Noto Sans"/>
                <a:ea typeface="Noto Sans"/>
                <a:cs typeface="Noto Sans"/>
                <a:sym typeface="Noto Sans"/>
              </a:rPr>
              <a:t>:</a:t>
            </a:r>
            <a:r>
              <a:rPr lang="en-US" sz="1600" dirty="0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600" dirty="0" err="1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부적절한</a:t>
            </a:r>
            <a:r>
              <a:rPr lang="en-US" sz="1600" dirty="0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600" dirty="0" err="1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콘텐츠</a:t>
            </a:r>
            <a:r>
              <a:rPr lang="en-US" sz="1600" dirty="0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600" dirty="0" err="1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발생</a:t>
            </a:r>
            <a:r>
              <a:rPr lang="en-US" sz="1600" dirty="0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600" dirty="0" err="1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가능성</a:t>
            </a:r>
            <a:endParaRPr sz="1600" dirty="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EF9C82"/>
              </a:buClr>
              <a:buSzPts val="1850"/>
              <a:buFont typeface="Quattrocento"/>
              <a:buNone/>
            </a:pPr>
            <a:endParaRPr sz="1600" dirty="0">
              <a:solidFill>
                <a:srgbClr val="F9EEE7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5235775" y="3183248"/>
            <a:ext cx="4158600" cy="4011900"/>
          </a:xfrm>
          <a:prstGeom prst="roundRect">
            <a:avLst>
              <a:gd name="adj" fmla="val 1179"/>
            </a:avLst>
          </a:prstGeom>
          <a:solidFill>
            <a:srgbClr val="123332"/>
          </a:solidFill>
          <a:ln w="30475" cap="flat" cmpd="sng">
            <a:solidFill>
              <a:srgbClr val="4A6B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3"/>
          <p:cNvSpPr/>
          <p:nvPr/>
        </p:nvSpPr>
        <p:spPr>
          <a:xfrm>
            <a:off x="5266253" y="3213735"/>
            <a:ext cx="4097774" cy="718066"/>
          </a:xfrm>
          <a:prstGeom prst="rect">
            <a:avLst/>
          </a:prstGeom>
          <a:solidFill>
            <a:srgbClr val="3152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3"/>
          <p:cNvSpPr/>
          <p:nvPr/>
        </p:nvSpPr>
        <p:spPr>
          <a:xfrm>
            <a:off x="7135654" y="3348395"/>
            <a:ext cx="358973" cy="448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800"/>
              <a:buFont typeface="Quattrocento"/>
              <a:buNone/>
            </a:pPr>
            <a:r>
              <a:rPr lang="en-US" sz="2800" b="0" i="0" u="none" strike="noStrike" cap="non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2</a:t>
            </a:r>
            <a:endParaRPr sz="2800" b="0" i="0" u="none" strike="noStrike" cap="none"/>
          </a:p>
        </p:txBody>
      </p:sp>
      <p:sp>
        <p:nvSpPr>
          <p:cNvPr id="86" name="Google Shape;86;p3"/>
          <p:cNvSpPr/>
          <p:nvPr/>
        </p:nvSpPr>
        <p:spPr>
          <a:xfrm>
            <a:off x="5505582" y="5158105"/>
            <a:ext cx="28161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00"/>
              <a:buFont typeface="Quattrocento"/>
              <a:buNone/>
            </a:pPr>
            <a:r>
              <a:rPr lang="en-US" sz="2200" i="0" u="none" strike="noStrike" cap="none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Storybook AI</a:t>
            </a:r>
            <a:endParaRPr sz="220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7" name="Google Shape;87;p3"/>
          <p:cNvSpPr/>
          <p:nvPr/>
        </p:nvSpPr>
        <p:spPr>
          <a:xfrm>
            <a:off x="5505482" y="5692430"/>
            <a:ext cx="36192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EF9C82"/>
              </a:buClr>
              <a:buSzPts val="1850"/>
              <a:buFont typeface="Quattrocento"/>
              <a:buNone/>
            </a:pPr>
            <a:r>
              <a:rPr lang="en-US" sz="1600" i="0" u="none" strike="noStrike" cap="none" dirty="0" err="1">
                <a:solidFill>
                  <a:srgbClr val="EF9C82"/>
                </a:solidFill>
                <a:latin typeface="Noto Sans"/>
                <a:ea typeface="Noto Sans"/>
                <a:cs typeface="Noto Sans"/>
                <a:sym typeface="Noto Sans"/>
              </a:rPr>
              <a:t>장점</a:t>
            </a:r>
            <a:r>
              <a:rPr lang="en-US" sz="1600" i="0" u="none" strike="noStrike" cap="none" dirty="0">
                <a:solidFill>
                  <a:srgbClr val="EF9C82"/>
                </a:solidFill>
                <a:latin typeface="Noto Sans"/>
                <a:ea typeface="Noto Sans"/>
                <a:cs typeface="Noto Sans"/>
                <a:sym typeface="Noto Sans"/>
              </a:rPr>
              <a:t>:</a:t>
            </a:r>
            <a:r>
              <a:rPr lang="en-US" sz="1600" i="0" u="none" strike="noStrike" cap="none" dirty="0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600" i="0" u="none" strike="noStrike" cap="none" dirty="0" err="1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맞춤형</a:t>
            </a:r>
            <a:r>
              <a:rPr lang="en-US" sz="1600" i="0" u="none" strike="noStrike" cap="none" dirty="0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600" i="0" u="none" strike="noStrike" cap="none" dirty="0" err="1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이야기</a:t>
            </a:r>
            <a:r>
              <a:rPr lang="en-US" sz="1600" i="0" u="none" strike="noStrike" cap="none" dirty="0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600" i="0" u="none" strike="noStrike" cap="none" dirty="0" err="1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생성</a:t>
            </a:r>
            <a:endParaRPr sz="1600" i="0" u="none" strike="noStrike" cap="none" dirty="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8" name="Google Shape;88;p3"/>
          <p:cNvSpPr/>
          <p:nvPr/>
        </p:nvSpPr>
        <p:spPr>
          <a:xfrm>
            <a:off x="5505482" y="6141706"/>
            <a:ext cx="36192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1D4241"/>
              </a:buClr>
              <a:buSzPts val="1850"/>
              <a:buFont typeface="Quattrocento"/>
              <a:buNone/>
            </a:pPr>
            <a:r>
              <a:rPr lang="en-US" sz="1600" i="0" u="none" strike="noStrike" cap="none" dirty="0" err="1">
                <a:solidFill>
                  <a:srgbClr val="4A86E8"/>
                </a:solidFill>
                <a:latin typeface="Noto Sans"/>
                <a:ea typeface="Noto Sans"/>
                <a:cs typeface="Noto Sans"/>
                <a:sym typeface="Noto Sans"/>
              </a:rPr>
              <a:t>단점</a:t>
            </a:r>
            <a:r>
              <a:rPr lang="en-US" sz="1600" i="0" u="none" strike="noStrike" cap="none" dirty="0">
                <a:solidFill>
                  <a:srgbClr val="4A86E8"/>
                </a:solidFill>
                <a:latin typeface="Noto Sans"/>
                <a:ea typeface="Noto Sans"/>
                <a:cs typeface="Noto Sans"/>
                <a:sym typeface="Noto Sans"/>
              </a:rPr>
              <a:t>:</a:t>
            </a:r>
            <a:r>
              <a:rPr lang="en-US" sz="1600" i="0" u="none" strike="noStrike" cap="none" dirty="0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 긴 </a:t>
            </a:r>
            <a:r>
              <a:rPr lang="en-US" sz="1600" i="0" u="none" strike="noStrike" cap="none" dirty="0" err="1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이야기</a:t>
            </a:r>
            <a:r>
              <a:rPr lang="en-US" sz="1600" i="0" u="none" strike="noStrike" cap="none" dirty="0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 시 </a:t>
            </a:r>
            <a:r>
              <a:rPr lang="en-US" sz="1600" i="0" u="none" strike="noStrike" cap="none" dirty="0" err="1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집중력</a:t>
            </a:r>
            <a:r>
              <a:rPr lang="en-US" sz="1600" i="0" u="none" strike="noStrike" cap="none" dirty="0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600" i="0" u="none" strike="noStrike" cap="none" dirty="0" err="1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저하</a:t>
            </a:r>
            <a:endParaRPr sz="1600" i="0" u="none" strike="noStrike" cap="none" dirty="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9" name="Google Shape;89;p3"/>
          <p:cNvSpPr/>
          <p:nvPr/>
        </p:nvSpPr>
        <p:spPr>
          <a:xfrm>
            <a:off x="9633825" y="3183248"/>
            <a:ext cx="4158900" cy="4011900"/>
          </a:xfrm>
          <a:prstGeom prst="roundRect">
            <a:avLst>
              <a:gd name="adj" fmla="val 1179"/>
            </a:avLst>
          </a:prstGeom>
          <a:solidFill>
            <a:srgbClr val="123332"/>
          </a:solidFill>
          <a:ln w="30475" cap="flat" cmpd="sng">
            <a:solidFill>
              <a:srgbClr val="4A6B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3"/>
          <p:cNvSpPr/>
          <p:nvPr/>
        </p:nvSpPr>
        <p:spPr>
          <a:xfrm>
            <a:off x="9664303" y="3213735"/>
            <a:ext cx="4097893" cy="718066"/>
          </a:xfrm>
          <a:prstGeom prst="rect">
            <a:avLst/>
          </a:prstGeom>
          <a:solidFill>
            <a:srgbClr val="3152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3"/>
          <p:cNvSpPr/>
          <p:nvPr/>
        </p:nvSpPr>
        <p:spPr>
          <a:xfrm>
            <a:off x="11533703" y="3348395"/>
            <a:ext cx="358973" cy="448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800"/>
              <a:buFont typeface="Quattrocento"/>
              <a:buNone/>
            </a:pPr>
            <a:r>
              <a:rPr lang="en-US" sz="2800" b="0" i="0" u="none" strike="noStrike" cap="non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3</a:t>
            </a:r>
            <a:endParaRPr sz="2800" b="0" i="0" u="none" strike="noStrike" cap="none"/>
          </a:p>
        </p:txBody>
      </p:sp>
      <p:sp>
        <p:nvSpPr>
          <p:cNvPr id="92" name="Google Shape;92;p3"/>
          <p:cNvSpPr/>
          <p:nvPr/>
        </p:nvSpPr>
        <p:spPr>
          <a:xfrm>
            <a:off x="9903619" y="5158067"/>
            <a:ext cx="28161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00"/>
              <a:buFont typeface="Quattrocento"/>
              <a:buNone/>
            </a:pPr>
            <a:r>
              <a:rPr lang="en-US" sz="2200" i="0" u="none" strike="noStrike" cap="none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Storybookly</a:t>
            </a:r>
            <a:endParaRPr sz="220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3" name="Google Shape;93;p3"/>
          <p:cNvSpPr/>
          <p:nvPr/>
        </p:nvSpPr>
        <p:spPr>
          <a:xfrm>
            <a:off x="9806819" y="5692430"/>
            <a:ext cx="36192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EF9C82"/>
              </a:buClr>
              <a:buSzPts val="1850"/>
              <a:buFont typeface="Quattrocento"/>
              <a:buNone/>
            </a:pPr>
            <a:r>
              <a:rPr lang="en-US" sz="1600" i="0" u="none" strike="noStrike" cap="none" dirty="0" err="1">
                <a:solidFill>
                  <a:srgbClr val="EF9C82"/>
                </a:solidFill>
                <a:latin typeface="Noto Sans"/>
                <a:ea typeface="Noto Sans"/>
                <a:cs typeface="Noto Sans"/>
                <a:sym typeface="Noto Sans"/>
              </a:rPr>
              <a:t>장점</a:t>
            </a:r>
            <a:r>
              <a:rPr lang="en-US" sz="1600" i="0" u="none" strike="noStrike" cap="none" dirty="0">
                <a:solidFill>
                  <a:srgbClr val="EF9C82"/>
                </a:solidFill>
                <a:latin typeface="Noto Sans"/>
                <a:ea typeface="Noto Sans"/>
                <a:cs typeface="Noto Sans"/>
                <a:sym typeface="Noto Sans"/>
              </a:rPr>
              <a:t>:</a:t>
            </a:r>
            <a:r>
              <a:rPr lang="en-US" sz="1600" i="0" u="none" strike="noStrike" cap="none" dirty="0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600" i="0" u="none" strike="noStrike" cap="none" dirty="0" err="1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친숙한</a:t>
            </a:r>
            <a:r>
              <a:rPr lang="en-US" sz="1600" i="0" u="none" strike="noStrike" cap="none" dirty="0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600" i="0" u="none" strike="noStrike" cap="none" dirty="0" err="1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그림체</a:t>
            </a:r>
            <a:endParaRPr sz="1600" i="0" u="none" strike="noStrike" cap="none" dirty="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9806819" y="6141706"/>
            <a:ext cx="36192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1D4241"/>
              </a:buClr>
              <a:buSzPts val="1850"/>
              <a:buFont typeface="Quattrocento"/>
              <a:buNone/>
            </a:pPr>
            <a:r>
              <a:rPr lang="en-US" sz="1600" i="0" u="none" strike="noStrike" cap="none" dirty="0" err="1">
                <a:solidFill>
                  <a:srgbClr val="4A86E8"/>
                </a:solidFill>
                <a:latin typeface="Noto Sans"/>
                <a:ea typeface="Noto Sans"/>
                <a:cs typeface="Noto Sans"/>
                <a:sym typeface="Noto Sans"/>
              </a:rPr>
              <a:t>단점</a:t>
            </a:r>
            <a:r>
              <a:rPr lang="en-US" sz="1600" i="0" u="none" strike="noStrike" cap="none" dirty="0">
                <a:solidFill>
                  <a:srgbClr val="4A86E8"/>
                </a:solidFill>
                <a:latin typeface="Noto Sans"/>
                <a:ea typeface="Noto Sans"/>
                <a:cs typeface="Noto Sans"/>
                <a:sym typeface="Noto Sans"/>
              </a:rPr>
              <a:t>: </a:t>
            </a:r>
            <a:r>
              <a:rPr lang="en-US" sz="1600" i="0" u="none" strike="noStrike" cap="none" dirty="0" err="1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멀티모달</a:t>
            </a:r>
            <a:r>
              <a:rPr lang="en-US" sz="1600" i="0" u="none" strike="noStrike" cap="none" dirty="0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600" i="0" u="none" strike="noStrike" cap="none" dirty="0" err="1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요소</a:t>
            </a:r>
            <a:r>
              <a:rPr lang="en-US" sz="1600" i="0" u="none" strike="noStrike" cap="none" dirty="0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600" i="0" u="none" strike="noStrike" cap="none" dirty="0" err="1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부족</a:t>
            </a:r>
            <a:endParaRPr sz="1600" i="0" u="none" strike="noStrike" cap="none" dirty="0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95" name="Google Shape;9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725" y="1799925"/>
            <a:ext cx="4158850" cy="313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5775" y="1833925"/>
            <a:ext cx="4185277" cy="305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33575" y="1799925"/>
            <a:ext cx="4158899" cy="305957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3"/>
          <p:cNvSpPr/>
          <p:nvPr/>
        </p:nvSpPr>
        <p:spPr>
          <a:xfrm>
            <a:off x="12295600" y="7774200"/>
            <a:ext cx="2260800" cy="383100"/>
          </a:xfrm>
          <a:prstGeom prst="rect">
            <a:avLst/>
          </a:prstGeom>
          <a:solidFill>
            <a:srgbClr val="123332"/>
          </a:solidFill>
          <a:ln w="9525" cap="flat" cmpd="sng">
            <a:solidFill>
              <a:srgbClr val="1233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24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397" cy="299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4"/>
          <p:cNvSpPr/>
          <p:nvPr/>
        </p:nvSpPr>
        <p:spPr>
          <a:xfrm>
            <a:off x="837724" y="3730585"/>
            <a:ext cx="5632490" cy="70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4400"/>
              <a:buFont typeface="Quattrocento"/>
              <a:buNone/>
            </a:pPr>
            <a:r>
              <a:rPr lang="en-US" sz="4400" i="0" u="none" strike="noStrike" cap="none">
                <a:solidFill>
                  <a:srgbClr val="FFD9BE"/>
                </a:solidFill>
                <a:latin typeface="Noto Sans"/>
                <a:ea typeface="Noto Sans"/>
                <a:cs typeface="Noto Sans"/>
                <a:sym typeface="Noto Sans"/>
              </a:rPr>
              <a:t>핵심 기술 스택</a:t>
            </a:r>
            <a:endParaRPr sz="440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6" name="Google Shape;106;p4"/>
          <p:cNvSpPr/>
          <p:nvPr/>
        </p:nvSpPr>
        <p:spPr>
          <a:xfrm>
            <a:off x="837724" y="5032891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2200"/>
              <a:buFont typeface="Quattrocento"/>
              <a:buNone/>
            </a:pPr>
            <a:r>
              <a:rPr lang="en-US" sz="2200" i="0" u="none" strike="noStrike" cap="none">
                <a:solidFill>
                  <a:srgbClr val="FFD9BE"/>
                </a:solidFill>
                <a:latin typeface="Noto Sans"/>
                <a:ea typeface="Noto Sans"/>
                <a:cs typeface="Noto Sans"/>
                <a:sym typeface="Noto Sans"/>
              </a:rPr>
              <a:t>AI 서버</a:t>
            </a:r>
            <a:endParaRPr sz="220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7" name="Google Shape;107;p4"/>
          <p:cNvSpPr/>
          <p:nvPr/>
        </p:nvSpPr>
        <p:spPr>
          <a:xfrm>
            <a:off x="837724" y="5624155"/>
            <a:ext cx="3883819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Noto Sans"/>
              <a:buChar char="•"/>
            </a:pPr>
            <a:r>
              <a:rPr lang="en-US" sz="1850" i="0" u="none" strike="noStrike" cap="none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Hugging Face Transformers</a:t>
            </a:r>
            <a:endParaRPr sz="185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8" name="Google Shape;108;p4"/>
          <p:cNvSpPr/>
          <p:nvPr/>
        </p:nvSpPr>
        <p:spPr>
          <a:xfrm>
            <a:off x="837724" y="6090880"/>
            <a:ext cx="3883819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Noto Sans"/>
              <a:buChar char="•"/>
            </a:pPr>
            <a:r>
              <a:rPr lang="en-US" sz="1850" i="0" u="none" strike="noStrike" cap="none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LLaMA 3.2B 모델</a:t>
            </a:r>
            <a:endParaRPr sz="185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9" name="Google Shape;109;p4"/>
          <p:cNvSpPr/>
          <p:nvPr/>
        </p:nvSpPr>
        <p:spPr>
          <a:xfrm>
            <a:off x="837724" y="6557605"/>
            <a:ext cx="3883819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Noto Sans"/>
              <a:buChar char="•"/>
            </a:pPr>
            <a:r>
              <a:rPr lang="en-US" sz="1850" i="0" u="none" strike="noStrike" cap="none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Stable Diffusion XL</a:t>
            </a:r>
            <a:endParaRPr sz="185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10" name="Google Shape;110;p4"/>
          <p:cNvSpPr/>
          <p:nvPr/>
        </p:nvSpPr>
        <p:spPr>
          <a:xfrm>
            <a:off x="837724" y="7024330"/>
            <a:ext cx="3883819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Noto Sans"/>
              <a:buChar char="•"/>
            </a:pPr>
            <a:r>
              <a:rPr lang="en-US" sz="1850" i="0" u="none" strike="noStrike" cap="none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Redis Queue</a:t>
            </a:r>
            <a:endParaRPr sz="185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11" name="Google Shape;111;p4"/>
          <p:cNvSpPr/>
          <p:nvPr/>
        </p:nvSpPr>
        <p:spPr>
          <a:xfrm>
            <a:off x="5313045" y="5032891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2200"/>
              <a:buFont typeface="Quattrocento"/>
              <a:buNone/>
            </a:pPr>
            <a:r>
              <a:rPr lang="en-US" sz="2200" i="0" u="none" strike="noStrike" cap="none">
                <a:solidFill>
                  <a:srgbClr val="FFD9BE"/>
                </a:solidFill>
                <a:latin typeface="Noto Sans"/>
                <a:ea typeface="Noto Sans"/>
                <a:cs typeface="Noto Sans"/>
                <a:sym typeface="Noto Sans"/>
              </a:rPr>
              <a:t>백엔드</a:t>
            </a:r>
            <a:endParaRPr sz="220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12" name="Google Shape;112;p4"/>
          <p:cNvSpPr/>
          <p:nvPr/>
        </p:nvSpPr>
        <p:spPr>
          <a:xfrm>
            <a:off x="5313045" y="5624155"/>
            <a:ext cx="3883819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Noto Sans"/>
              <a:buChar char="•"/>
            </a:pPr>
            <a:r>
              <a:rPr lang="en-US" sz="1850" i="0" u="none" strike="noStrike" cap="none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Java 21 + Spring Boot</a:t>
            </a:r>
            <a:endParaRPr sz="185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13" name="Google Shape;113;p4"/>
          <p:cNvSpPr/>
          <p:nvPr/>
        </p:nvSpPr>
        <p:spPr>
          <a:xfrm>
            <a:off x="5313045" y="6090880"/>
            <a:ext cx="3883819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Noto Sans"/>
              <a:buChar char="•"/>
            </a:pPr>
            <a:r>
              <a:rPr lang="en-US" sz="1850" i="0" u="none" strike="noStrike" cap="none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MySQL + Redis</a:t>
            </a:r>
            <a:endParaRPr sz="185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14" name="Google Shape;114;p4"/>
          <p:cNvSpPr/>
          <p:nvPr/>
        </p:nvSpPr>
        <p:spPr>
          <a:xfrm>
            <a:off x="5313045" y="6557605"/>
            <a:ext cx="3883819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Noto Sans"/>
              <a:buChar char="•"/>
            </a:pPr>
            <a:r>
              <a:rPr lang="en-US" sz="1850" i="0" u="none" strike="noStrike" cap="none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AWS S3, Route 53</a:t>
            </a:r>
            <a:endParaRPr sz="185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15" name="Google Shape;115;p4"/>
          <p:cNvSpPr/>
          <p:nvPr/>
        </p:nvSpPr>
        <p:spPr>
          <a:xfrm>
            <a:off x="5313045" y="7024330"/>
            <a:ext cx="3883819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Noto Sans"/>
              <a:buChar char="•"/>
            </a:pPr>
            <a:r>
              <a:rPr lang="en-US" sz="1850" i="0" u="none" strike="noStrike" cap="none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Docker 컨테이너</a:t>
            </a:r>
            <a:endParaRPr sz="185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16" name="Google Shape;116;p4"/>
          <p:cNvSpPr/>
          <p:nvPr/>
        </p:nvSpPr>
        <p:spPr>
          <a:xfrm>
            <a:off x="9788366" y="5032891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2200"/>
              <a:buFont typeface="Quattrocento"/>
              <a:buNone/>
            </a:pPr>
            <a:r>
              <a:rPr lang="en-US" sz="2200" i="0" u="none" strike="noStrike" cap="none">
                <a:solidFill>
                  <a:srgbClr val="FFD9BE"/>
                </a:solidFill>
                <a:latin typeface="Noto Sans"/>
                <a:ea typeface="Noto Sans"/>
                <a:cs typeface="Noto Sans"/>
                <a:sym typeface="Noto Sans"/>
              </a:rPr>
              <a:t>클라이언트</a:t>
            </a:r>
            <a:endParaRPr sz="220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9788366" y="5624155"/>
            <a:ext cx="4019312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Noto Sans"/>
              <a:buChar char="•"/>
            </a:pPr>
            <a:r>
              <a:rPr lang="en-US" sz="1850" i="0" u="none" strike="noStrike" cap="none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Unity 6000.0.44f1</a:t>
            </a:r>
            <a:endParaRPr sz="185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18" name="Google Shape;118;p4"/>
          <p:cNvSpPr/>
          <p:nvPr/>
        </p:nvSpPr>
        <p:spPr>
          <a:xfrm>
            <a:off x="9788366" y="6090880"/>
            <a:ext cx="4019312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Noto Sans"/>
              <a:buChar char="•"/>
            </a:pPr>
            <a:r>
              <a:rPr lang="en-US" sz="1850" i="0" u="none" strike="noStrike" cap="none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Google ML Kit OCR</a:t>
            </a:r>
            <a:endParaRPr sz="185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19" name="Google Shape;119;p4"/>
          <p:cNvSpPr/>
          <p:nvPr/>
        </p:nvSpPr>
        <p:spPr>
          <a:xfrm>
            <a:off x="9788366" y="6557605"/>
            <a:ext cx="4019312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Noto Sans"/>
              <a:buChar char="•"/>
            </a:pPr>
            <a:r>
              <a:rPr lang="en-US" sz="1850" i="0" u="none" strike="noStrike" cap="none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Firebase FCM</a:t>
            </a:r>
            <a:endParaRPr sz="185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9788366" y="7024330"/>
            <a:ext cx="4019312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Noto Sans"/>
              <a:buChar char="•"/>
            </a:pPr>
            <a:r>
              <a:rPr lang="en-US" sz="1850" i="0" u="none" strike="noStrike" cap="none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배경음악 시스템</a:t>
            </a:r>
            <a:endParaRPr sz="185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21" name="Google Shape;121;p4"/>
          <p:cNvSpPr/>
          <p:nvPr/>
        </p:nvSpPr>
        <p:spPr>
          <a:xfrm>
            <a:off x="12295600" y="7774200"/>
            <a:ext cx="2260800" cy="383100"/>
          </a:xfrm>
          <a:prstGeom prst="rect">
            <a:avLst/>
          </a:prstGeom>
          <a:solidFill>
            <a:srgbClr val="123332"/>
          </a:solidFill>
          <a:ln w="9525" cap="flat" cmpd="sng">
            <a:solidFill>
              <a:srgbClr val="1233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24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/>
          <p:nvPr/>
        </p:nvSpPr>
        <p:spPr>
          <a:xfrm>
            <a:off x="775124" y="997460"/>
            <a:ext cx="56325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4400"/>
              <a:buFont typeface="Quattrocento"/>
              <a:buNone/>
            </a:pPr>
            <a:r>
              <a:rPr lang="en-US" sz="4400" i="0" u="none" strike="noStrike" cap="none">
                <a:solidFill>
                  <a:srgbClr val="FFD9BE"/>
                </a:solidFill>
                <a:latin typeface="Noto Sans"/>
                <a:ea typeface="Noto Sans"/>
                <a:cs typeface="Noto Sans"/>
                <a:sym typeface="Noto Sans"/>
              </a:rPr>
              <a:t>시스템 아키텍처</a:t>
            </a:r>
            <a:endParaRPr sz="440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28" name="Google Shape;12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325" y="2171788"/>
            <a:ext cx="13080151" cy="330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5"/>
          <p:cNvSpPr/>
          <p:nvPr/>
        </p:nvSpPr>
        <p:spPr>
          <a:xfrm>
            <a:off x="830174" y="5944641"/>
            <a:ext cx="28161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2200"/>
              <a:buFont typeface="Quattrocento"/>
              <a:buNone/>
            </a:pPr>
            <a:r>
              <a:rPr lang="en-US" sz="2200">
                <a:solidFill>
                  <a:srgbClr val="FFD9BE"/>
                </a:solidFill>
                <a:latin typeface="Noto Sans"/>
                <a:ea typeface="Noto Sans"/>
                <a:cs typeface="Noto Sans"/>
                <a:sym typeface="Noto Sans"/>
              </a:rPr>
              <a:t>클라이언트</a:t>
            </a:r>
            <a:endParaRPr sz="220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30" name="Google Shape;130;p5"/>
          <p:cNvSpPr/>
          <p:nvPr/>
        </p:nvSpPr>
        <p:spPr>
          <a:xfrm>
            <a:off x="830174" y="6535905"/>
            <a:ext cx="38838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Noto Sans"/>
              <a:buChar char="•"/>
            </a:pPr>
            <a:r>
              <a:rPr lang="en-US" sz="1850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로그인 및 회원가입</a:t>
            </a:r>
            <a:endParaRPr sz="185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31" name="Google Shape;131;p5"/>
          <p:cNvSpPr/>
          <p:nvPr/>
        </p:nvSpPr>
        <p:spPr>
          <a:xfrm>
            <a:off x="830174" y="7002630"/>
            <a:ext cx="38838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Noto Sans"/>
              <a:buChar char="•"/>
            </a:pPr>
            <a:r>
              <a:rPr lang="en-US" sz="1850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OCR 및 텍스트 입력</a:t>
            </a:r>
            <a:endParaRPr sz="185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32" name="Google Shape;132;p5"/>
          <p:cNvSpPr/>
          <p:nvPr/>
        </p:nvSpPr>
        <p:spPr>
          <a:xfrm>
            <a:off x="830174" y="7469355"/>
            <a:ext cx="38838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Noto Sans"/>
              <a:buChar char="•"/>
            </a:pPr>
            <a:r>
              <a:rPr lang="en-US" sz="1850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동화 생성 요청 및 조회</a:t>
            </a:r>
            <a:endParaRPr sz="185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33" name="Google Shape;133;p5"/>
          <p:cNvSpPr/>
          <p:nvPr/>
        </p:nvSpPr>
        <p:spPr>
          <a:xfrm>
            <a:off x="5305495" y="5944641"/>
            <a:ext cx="28161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2200"/>
              <a:buFont typeface="Quattrocento"/>
              <a:buNone/>
            </a:pPr>
            <a:r>
              <a:rPr lang="en-US" sz="2200" i="0" u="none" strike="noStrike" cap="none">
                <a:solidFill>
                  <a:srgbClr val="FFD9BE"/>
                </a:solidFill>
                <a:latin typeface="Noto Sans"/>
                <a:ea typeface="Noto Sans"/>
                <a:cs typeface="Noto Sans"/>
                <a:sym typeface="Noto Sans"/>
              </a:rPr>
              <a:t>백엔드 </a:t>
            </a:r>
            <a:r>
              <a:rPr lang="en-US" sz="2200">
                <a:solidFill>
                  <a:srgbClr val="FFD9BE"/>
                </a:solidFill>
                <a:latin typeface="Noto Sans"/>
                <a:ea typeface="Noto Sans"/>
                <a:cs typeface="Noto Sans"/>
                <a:sym typeface="Noto Sans"/>
              </a:rPr>
              <a:t>서버</a:t>
            </a:r>
            <a:endParaRPr sz="220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34" name="Google Shape;134;p5"/>
          <p:cNvSpPr/>
          <p:nvPr/>
        </p:nvSpPr>
        <p:spPr>
          <a:xfrm>
            <a:off x="5305495" y="6535905"/>
            <a:ext cx="38838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Noto Sans"/>
              <a:buChar char="•"/>
            </a:pPr>
            <a:r>
              <a:rPr lang="en-US" sz="1850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Spring Boot 서버와 통신</a:t>
            </a:r>
            <a:endParaRPr sz="185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35" name="Google Shape;135;p5"/>
          <p:cNvSpPr/>
          <p:nvPr/>
        </p:nvSpPr>
        <p:spPr>
          <a:xfrm>
            <a:off x="5305495" y="7002630"/>
            <a:ext cx="38838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Noto Sans"/>
              <a:buChar char="•"/>
            </a:pPr>
            <a:r>
              <a:rPr lang="en-US" sz="1850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MySQL, Redis를 통해 DB 관리</a:t>
            </a:r>
            <a:endParaRPr sz="185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36" name="Google Shape;136;p5"/>
          <p:cNvSpPr/>
          <p:nvPr/>
        </p:nvSpPr>
        <p:spPr>
          <a:xfrm>
            <a:off x="5305495" y="7469355"/>
            <a:ext cx="38838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Noto Sans"/>
              <a:buChar char="•"/>
            </a:pPr>
            <a:r>
              <a:rPr lang="en-US" sz="1850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인공지능 모델 서버와 통신</a:t>
            </a:r>
            <a:endParaRPr sz="185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37" name="Google Shape;137;p5"/>
          <p:cNvSpPr/>
          <p:nvPr/>
        </p:nvSpPr>
        <p:spPr>
          <a:xfrm>
            <a:off x="9780816" y="5944641"/>
            <a:ext cx="28161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2200"/>
              <a:buFont typeface="Quattrocento"/>
              <a:buNone/>
            </a:pPr>
            <a:r>
              <a:rPr lang="en-US" sz="2200">
                <a:solidFill>
                  <a:srgbClr val="FFD9BE"/>
                </a:solidFill>
                <a:latin typeface="Noto Sans"/>
                <a:ea typeface="Noto Sans"/>
                <a:cs typeface="Noto Sans"/>
                <a:sym typeface="Noto Sans"/>
              </a:rPr>
              <a:t>인공지능 서버</a:t>
            </a:r>
            <a:endParaRPr sz="2200">
              <a:solidFill>
                <a:srgbClr val="FFD9BE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38" name="Google Shape;138;p5"/>
          <p:cNvSpPr/>
          <p:nvPr/>
        </p:nvSpPr>
        <p:spPr>
          <a:xfrm>
            <a:off x="9780816" y="6535905"/>
            <a:ext cx="4019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Noto Sans"/>
              <a:buChar char="•"/>
            </a:pPr>
            <a:r>
              <a:rPr lang="en-US" sz="1850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웹서버로부터 Redis 기반 작업 수신</a:t>
            </a:r>
            <a:endParaRPr sz="185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39" name="Google Shape;139;p5"/>
          <p:cNvSpPr/>
          <p:nvPr/>
        </p:nvSpPr>
        <p:spPr>
          <a:xfrm>
            <a:off x="9780816" y="7002630"/>
            <a:ext cx="4019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Noto Sans"/>
              <a:buChar char="•"/>
            </a:pPr>
            <a:r>
              <a:rPr lang="en-US" sz="1850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Worker를 이용한 병렬적 추론 처리</a:t>
            </a:r>
            <a:endParaRPr sz="185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0" name="Google Shape;140;p5"/>
          <p:cNvSpPr/>
          <p:nvPr/>
        </p:nvSpPr>
        <p:spPr>
          <a:xfrm>
            <a:off x="9780816" y="7469355"/>
            <a:ext cx="4019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Noto Sans"/>
              <a:buChar char="•"/>
            </a:pPr>
            <a:r>
              <a:rPr lang="en-US" sz="1850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작업 완료 시 웹서버에 Notify</a:t>
            </a:r>
            <a:endParaRPr sz="185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1" name="Google Shape;141;p5"/>
          <p:cNvSpPr/>
          <p:nvPr/>
        </p:nvSpPr>
        <p:spPr>
          <a:xfrm>
            <a:off x="12295600" y="7774200"/>
            <a:ext cx="2260800" cy="383100"/>
          </a:xfrm>
          <a:prstGeom prst="rect">
            <a:avLst/>
          </a:prstGeom>
          <a:solidFill>
            <a:srgbClr val="123332"/>
          </a:solidFill>
          <a:ln w="9525" cap="flat" cmpd="sng">
            <a:solidFill>
              <a:srgbClr val="1233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24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6"/>
          <p:cNvSpPr/>
          <p:nvPr/>
        </p:nvSpPr>
        <p:spPr>
          <a:xfrm>
            <a:off x="268674" y="1131456"/>
            <a:ext cx="56325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4400"/>
              <a:buFont typeface="Quattrocento"/>
              <a:buNone/>
            </a:pPr>
            <a:r>
              <a:rPr lang="en-US" sz="4400" i="0" u="none" strike="noStrike" cap="none">
                <a:solidFill>
                  <a:srgbClr val="FFD9BE"/>
                </a:solidFill>
                <a:latin typeface="Noto Sans"/>
                <a:ea typeface="Noto Sans"/>
                <a:cs typeface="Noto Sans"/>
                <a:sym typeface="Noto Sans"/>
              </a:rPr>
              <a:t>AI 서버 핵심 기능</a:t>
            </a:r>
            <a:endParaRPr sz="440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49" name="Google Shape;149;p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8674" y="2194447"/>
            <a:ext cx="1196816" cy="143625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6"/>
          <p:cNvSpPr/>
          <p:nvPr/>
        </p:nvSpPr>
        <p:spPr>
          <a:xfrm>
            <a:off x="1704806" y="2433763"/>
            <a:ext cx="28161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00"/>
              <a:buFont typeface="Quattrocento"/>
              <a:buNone/>
            </a:pPr>
            <a:r>
              <a:rPr lang="en-US" sz="2200" i="0" u="none" strike="noStrike" cap="none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비동기 처리</a:t>
            </a:r>
            <a:endParaRPr sz="220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1" name="Google Shape;151;p6"/>
          <p:cNvSpPr/>
          <p:nvPr/>
        </p:nvSpPr>
        <p:spPr>
          <a:xfrm>
            <a:off x="1704806" y="2929300"/>
            <a:ext cx="6032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lang="en-US" sz="1850" i="0" u="none" strike="noStrike" cap="none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Redis 기반 작업 큐로 효율적인 병렬 처리 구현</a:t>
            </a:r>
            <a:endParaRPr sz="185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52" name="Google Shape;152;p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8674" y="3630698"/>
            <a:ext cx="1196816" cy="143625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6"/>
          <p:cNvSpPr/>
          <p:nvPr/>
        </p:nvSpPr>
        <p:spPr>
          <a:xfrm>
            <a:off x="1704806" y="3870014"/>
            <a:ext cx="28161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00"/>
              <a:buFont typeface="Quattrocento"/>
              <a:buNone/>
            </a:pPr>
            <a:r>
              <a:rPr lang="en-US" sz="2200" i="0" u="none" strike="noStrike" cap="none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Scene Parsing</a:t>
            </a:r>
            <a:endParaRPr sz="220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4" name="Google Shape;154;p6"/>
          <p:cNvSpPr/>
          <p:nvPr/>
        </p:nvSpPr>
        <p:spPr>
          <a:xfrm>
            <a:off x="1704806" y="4365552"/>
            <a:ext cx="6032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lang="en-US" sz="1850" i="0" u="none" strike="noStrike" cap="none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LLM을 활용한 씬 단위 구조적 파싱 및 JSON 검증</a:t>
            </a:r>
            <a:endParaRPr sz="185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55" name="Google Shape;155;p6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8674" y="5066949"/>
            <a:ext cx="1196816" cy="143625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6"/>
          <p:cNvSpPr/>
          <p:nvPr/>
        </p:nvSpPr>
        <p:spPr>
          <a:xfrm>
            <a:off x="1704806" y="5306265"/>
            <a:ext cx="28161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00"/>
              <a:buFont typeface="Quattrocento"/>
              <a:buNone/>
            </a:pPr>
            <a:r>
              <a:rPr lang="en-US" sz="2200" i="0" u="none" strike="noStrike" cap="none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Prompt Maker</a:t>
            </a:r>
            <a:endParaRPr sz="220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57" name="Google Shape;157;p6"/>
          <p:cNvSpPr/>
          <p:nvPr/>
        </p:nvSpPr>
        <p:spPr>
          <a:xfrm>
            <a:off x="1704806" y="5801803"/>
            <a:ext cx="6032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lang="en-US" sz="1850" i="0" u="none" strike="noStrike" cap="none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등장인물, 의상, 소품의 일관성을 보장하는 프롬프트 생성</a:t>
            </a:r>
            <a:endParaRPr sz="185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58" name="Google Shape;158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69275" y="0"/>
            <a:ext cx="6761126" cy="82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3332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"/>
          <p:cNvSpPr/>
          <p:nvPr/>
        </p:nvSpPr>
        <p:spPr>
          <a:xfrm>
            <a:off x="837724" y="1820466"/>
            <a:ext cx="5632490" cy="70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4400"/>
              <a:buFont typeface="Quattrocento"/>
              <a:buNone/>
            </a:pPr>
            <a:r>
              <a:rPr lang="en-US" sz="4400" i="0" u="none" strike="noStrike" cap="none">
                <a:solidFill>
                  <a:srgbClr val="FFD9BE"/>
                </a:solidFill>
                <a:latin typeface="Noto Sans"/>
                <a:ea typeface="Noto Sans"/>
                <a:cs typeface="Noto Sans"/>
                <a:sym typeface="Noto Sans"/>
              </a:rPr>
              <a:t>백엔드 서버 설계</a:t>
            </a:r>
            <a:endParaRPr sz="440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65" name="Google Shape;165;p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724" y="3003233"/>
            <a:ext cx="718066" cy="71806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7"/>
          <p:cNvSpPr/>
          <p:nvPr/>
        </p:nvSpPr>
        <p:spPr>
          <a:xfrm>
            <a:off x="1854994" y="3205163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00"/>
              <a:buFont typeface="Quattrocento"/>
              <a:buNone/>
            </a:pPr>
            <a:r>
              <a:rPr lang="en-US" sz="2200" i="0" u="none" strike="noStrike" cap="none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인증 및 보안</a:t>
            </a:r>
            <a:endParaRPr sz="220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7" name="Google Shape;167;p7"/>
          <p:cNvSpPr/>
          <p:nvPr/>
        </p:nvSpPr>
        <p:spPr>
          <a:xfrm>
            <a:off x="1854994" y="3700701"/>
            <a:ext cx="5310545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lang="en-US" sz="1850" i="0" u="none" strike="noStrike" cap="none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JWT 기반 토큰 시스템과 Spring Security를 통한 안전한 사용자 관리</a:t>
            </a:r>
            <a:endParaRPr sz="185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68" name="Google Shape;168;p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64743" y="3003233"/>
            <a:ext cx="718066" cy="71806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7"/>
          <p:cNvSpPr/>
          <p:nvPr/>
        </p:nvSpPr>
        <p:spPr>
          <a:xfrm>
            <a:off x="8482013" y="3205163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00"/>
              <a:buFont typeface="Quattrocento"/>
              <a:buNone/>
            </a:pPr>
            <a:r>
              <a:rPr lang="en-US" sz="2200" i="0" u="none" strike="noStrike" cap="none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데이터 관리</a:t>
            </a:r>
            <a:endParaRPr sz="220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0" name="Google Shape;170;p7"/>
          <p:cNvSpPr/>
          <p:nvPr/>
        </p:nvSpPr>
        <p:spPr>
          <a:xfrm>
            <a:off x="8482013" y="3700701"/>
            <a:ext cx="5310664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lang="en-US" sz="1850" i="0" u="none" strike="noStrike" cap="none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MySQL과 Redis를 활용한 효율적인 데이터 저장 및 캐싱</a:t>
            </a:r>
            <a:endParaRPr sz="185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71" name="Google Shape;171;p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724" y="4945499"/>
            <a:ext cx="718066" cy="718066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7"/>
          <p:cNvSpPr/>
          <p:nvPr/>
        </p:nvSpPr>
        <p:spPr>
          <a:xfrm>
            <a:off x="1854994" y="5147429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00"/>
              <a:buFont typeface="Quattrocento"/>
              <a:buNone/>
            </a:pPr>
            <a:r>
              <a:rPr lang="en-US" sz="2200" i="0" u="none" strike="noStrike" cap="none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클라우드 인프라</a:t>
            </a:r>
            <a:endParaRPr sz="220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3" name="Google Shape;173;p7"/>
          <p:cNvSpPr/>
          <p:nvPr/>
        </p:nvSpPr>
        <p:spPr>
          <a:xfrm>
            <a:off x="1854994" y="5642967"/>
            <a:ext cx="5310545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lang="en-US" sz="1850" i="0" u="none" strike="noStrike" cap="none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AWS S3, Route 53, Cloudflare를 통한 안정적인 서비스 제공</a:t>
            </a:r>
            <a:endParaRPr sz="185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74" name="Google Shape;174;p7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64743" y="4945499"/>
            <a:ext cx="718066" cy="71806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7"/>
          <p:cNvSpPr/>
          <p:nvPr/>
        </p:nvSpPr>
        <p:spPr>
          <a:xfrm>
            <a:off x="8482013" y="5147429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00"/>
              <a:buFont typeface="Quattrocento"/>
              <a:buNone/>
            </a:pPr>
            <a:r>
              <a:rPr lang="en-US" sz="2200" i="0" u="none" strike="noStrike" cap="none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실시간 알림</a:t>
            </a:r>
            <a:endParaRPr sz="220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6" name="Google Shape;176;p7"/>
          <p:cNvSpPr/>
          <p:nvPr/>
        </p:nvSpPr>
        <p:spPr>
          <a:xfrm>
            <a:off x="8482013" y="5642967"/>
            <a:ext cx="5310664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lang="en-US" sz="1850" i="0" u="none" strike="noStrike" cap="none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FCM을 통한 푸시 알림과 Gmail SMTP 이메일 서비스</a:t>
            </a:r>
            <a:endParaRPr sz="185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7" name="Google Shape;177;p7"/>
          <p:cNvSpPr/>
          <p:nvPr/>
        </p:nvSpPr>
        <p:spPr>
          <a:xfrm>
            <a:off x="12295600" y="7774200"/>
            <a:ext cx="2260800" cy="383100"/>
          </a:xfrm>
          <a:prstGeom prst="rect">
            <a:avLst/>
          </a:prstGeom>
          <a:solidFill>
            <a:srgbClr val="123332"/>
          </a:solidFill>
          <a:ln w="9525" cap="flat" cmpd="sng">
            <a:solidFill>
              <a:srgbClr val="1233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3332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240446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8"/>
          <p:cNvSpPr/>
          <p:nvPr/>
        </p:nvSpPr>
        <p:spPr>
          <a:xfrm>
            <a:off x="673179" y="2933938"/>
            <a:ext cx="4526042" cy="56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3550"/>
              <a:buFont typeface="Quattrocento"/>
              <a:buNone/>
            </a:pPr>
            <a:r>
              <a:rPr lang="en-US" sz="3550" i="0" u="none" strike="noStrike" cap="none">
                <a:solidFill>
                  <a:srgbClr val="FFD9BE"/>
                </a:solidFill>
                <a:latin typeface="Noto Sans"/>
                <a:ea typeface="Noto Sans"/>
                <a:cs typeface="Noto Sans"/>
                <a:sym typeface="Noto Sans"/>
              </a:rPr>
              <a:t>주요 성과 및 기여</a:t>
            </a:r>
            <a:endParaRPr sz="355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85" name="Google Shape;185;p8"/>
          <p:cNvSpPr/>
          <p:nvPr/>
        </p:nvSpPr>
        <p:spPr>
          <a:xfrm>
            <a:off x="673179" y="3788093"/>
            <a:ext cx="6545818" cy="1859875"/>
          </a:xfrm>
          <a:prstGeom prst="roundRect">
            <a:avLst>
              <a:gd name="adj" fmla="val 1551"/>
            </a:avLst>
          </a:prstGeom>
          <a:solidFill>
            <a:srgbClr val="3152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8"/>
          <p:cNvSpPr/>
          <p:nvPr/>
        </p:nvSpPr>
        <p:spPr>
          <a:xfrm>
            <a:off x="865465" y="3980378"/>
            <a:ext cx="576977" cy="576977"/>
          </a:xfrm>
          <a:prstGeom prst="roundRect">
            <a:avLst>
              <a:gd name="adj" fmla="val 15846534"/>
            </a:avLst>
          </a:prstGeom>
          <a:solidFill>
            <a:srgbClr val="EF9C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7" name="Google Shape;187;p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4057" y="4106585"/>
            <a:ext cx="259675" cy="32456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8"/>
          <p:cNvSpPr/>
          <p:nvPr/>
        </p:nvSpPr>
        <p:spPr>
          <a:xfrm>
            <a:off x="865465" y="4749641"/>
            <a:ext cx="2263021" cy="28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750"/>
              <a:buFont typeface="Quattrocento"/>
              <a:buNone/>
            </a:pPr>
            <a:r>
              <a:rPr lang="en-US" sz="1750" i="0" u="none" strike="noStrike" cap="none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어린이 친화적 UI/UX</a:t>
            </a:r>
            <a:endParaRPr sz="175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89" name="Google Shape;189;p8"/>
          <p:cNvSpPr/>
          <p:nvPr/>
        </p:nvSpPr>
        <p:spPr>
          <a:xfrm>
            <a:off x="865465" y="5147905"/>
            <a:ext cx="616124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500"/>
              <a:buFont typeface="Quattrocento"/>
              <a:buNone/>
            </a:pPr>
            <a:r>
              <a:rPr lang="en-US" sz="1500" i="0" u="none" strike="noStrike" cap="none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직관적인 인터페이스와 시각효과로 몰입도 향상</a:t>
            </a:r>
            <a:endParaRPr sz="150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90" name="Google Shape;190;p8"/>
          <p:cNvSpPr/>
          <p:nvPr/>
        </p:nvSpPr>
        <p:spPr>
          <a:xfrm>
            <a:off x="7411283" y="3788093"/>
            <a:ext cx="6545937" cy="1859875"/>
          </a:xfrm>
          <a:prstGeom prst="roundRect">
            <a:avLst>
              <a:gd name="adj" fmla="val 1551"/>
            </a:avLst>
          </a:prstGeom>
          <a:solidFill>
            <a:srgbClr val="3152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8"/>
          <p:cNvSpPr/>
          <p:nvPr/>
        </p:nvSpPr>
        <p:spPr>
          <a:xfrm>
            <a:off x="7603569" y="3980378"/>
            <a:ext cx="576977" cy="576977"/>
          </a:xfrm>
          <a:prstGeom prst="roundRect">
            <a:avLst>
              <a:gd name="adj" fmla="val 15846534"/>
            </a:avLst>
          </a:prstGeom>
          <a:solidFill>
            <a:srgbClr val="EF9C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2" name="Google Shape;192;p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62161" y="4106585"/>
            <a:ext cx="259675" cy="32456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8"/>
          <p:cNvSpPr/>
          <p:nvPr/>
        </p:nvSpPr>
        <p:spPr>
          <a:xfrm>
            <a:off x="7603569" y="4749641"/>
            <a:ext cx="2263021" cy="28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750"/>
              <a:buFont typeface="Quattrocento"/>
              <a:buNone/>
            </a:pPr>
            <a:r>
              <a:rPr lang="en-US" sz="1750" i="0" u="none" strike="noStrike" cap="none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AI 활용 교육</a:t>
            </a:r>
            <a:endParaRPr sz="175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94" name="Google Shape;194;p8"/>
          <p:cNvSpPr/>
          <p:nvPr/>
        </p:nvSpPr>
        <p:spPr>
          <a:xfrm>
            <a:off x="7603569" y="5147905"/>
            <a:ext cx="616136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500"/>
              <a:buFont typeface="Quattrocento"/>
              <a:buNone/>
            </a:pPr>
            <a:r>
              <a:rPr lang="en-US" sz="1500" i="0" u="none" strike="noStrike" cap="none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프롬프트 작성 경험을 통한 AI 리터러시 향상</a:t>
            </a:r>
            <a:endParaRPr sz="150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673179" y="5840254"/>
            <a:ext cx="6545818" cy="1859875"/>
          </a:xfrm>
          <a:prstGeom prst="roundRect">
            <a:avLst>
              <a:gd name="adj" fmla="val 1551"/>
            </a:avLst>
          </a:prstGeom>
          <a:solidFill>
            <a:srgbClr val="3152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8"/>
          <p:cNvSpPr/>
          <p:nvPr/>
        </p:nvSpPr>
        <p:spPr>
          <a:xfrm>
            <a:off x="865465" y="6032540"/>
            <a:ext cx="576977" cy="576977"/>
          </a:xfrm>
          <a:prstGeom prst="roundRect">
            <a:avLst>
              <a:gd name="adj" fmla="val 15846534"/>
            </a:avLst>
          </a:prstGeom>
          <a:solidFill>
            <a:srgbClr val="EF9C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7" name="Google Shape;197;p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4057" y="6158746"/>
            <a:ext cx="259675" cy="32456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8"/>
          <p:cNvSpPr/>
          <p:nvPr/>
        </p:nvSpPr>
        <p:spPr>
          <a:xfrm>
            <a:off x="865465" y="6801803"/>
            <a:ext cx="2263021" cy="28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750"/>
              <a:buFont typeface="Quattrocento"/>
              <a:buNone/>
            </a:pPr>
            <a:r>
              <a:rPr lang="en-US" sz="1750" i="0" u="none" strike="noStrike" cap="none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커뮤니티 플랫폼</a:t>
            </a:r>
            <a:endParaRPr sz="175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99" name="Google Shape;199;p8"/>
          <p:cNvSpPr/>
          <p:nvPr/>
        </p:nvSpPr>
        <p:spPr>
          <a:xfrm>
            <a:off x="865465" y="7200067"/>
            <a:ext cx="616124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500"/>
              <a:buFont typeface="Quattrocento"/>
              <a:buNone/>
            </a:pPr>
            <a:r>
              <a:rPr lang="en-US" sz="1500" i="0" u="none" strike="noStrike" cap="none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동화 공유와 피드백을 통한 창작 동기 부여</a:t>
            </a:r>
            <a:endParaRPr sz="150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00" name="Google Shape;200;p8"/>
          <p:cNvSpPr/>
          <p:nvPr/>
        </p:nvSpPr>
        <p:spPr>
          <a:xfrm>
            <a:off x="7411283" y="5840254"/>
            <a:ext cx="6545937" cy="1859875"/>
          </a:xfrm>
          <a:prstGeom prst="roundRect">
            <a:avLst>
              <a:gd name="adj" fmla="val 1551"/>
            </a:avLst>
          </a:prstGeom>
          <a:solidFill>
            <a:srgbClr val="3152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8"/>
          <p:cNvSpPr/>
          <p:nvPr/>
        </p:nvSpPr>
        <p:spPr>
          <a:xfrm>
            <a:off x="7603569" y="6032540"/>
            <a:ext cx="576977" cy="576977"/>
          </a:xfrm>
          <a:prstGeom prst="roundRect">
            <a:avLst>
              <a:gd name="adj" fmla="val 15846534"/>
            </a:avLst>
          </a:prstGeom>
          <a:solidFill>
            <a:srgbClr val="EF9C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2" name="Google Shape;202;p8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762161" y="6158746"/>
            <a:ext cx="259675" cy="32456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8"/>
          <p:cNvSpPr/>
          <p:nvPr/>
        </p:nvSpPr>
        <p:spPr>
          <a:xfrm>
            <a:off x="7603569" y="6801803"/>
            <a:ext cx="2263021" cy="28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750"/>
              <a:buFont typeface="Quattrocento"/>
              <a:buNone/>
            </a:pPr>
            <a:r>
              <a:rPr lang="en-US" sz="1750" i="0" u="none" strike="noStrike" cap="none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멀티모달 경험</a:t>
            </a:r>
            <a:endParaRPr sz="175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04" name="Google Shape;204;p8"/>
          <p:cNvSpPr/>
          <p:nvPr/>
        </p:nvSpPr>
        <p:spPr>
          <a:xfrm>
            <a:off x="7603569" y="7200067"/>
            <a:ext cx="616136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500"/>
              <a:buFont typeface="Quattrocento"/>
              <a:buNone/>
            </a:pPr>
            <a:r>
              <a:rPr lang="en-US" sz="1500" i="0" u="none" strike="noStrike" cap="none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감정 기반 배경음악으로 완성도 높은 동화 감상</a:t>
            </a:r>
            <a:endParaRPr sz="150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05" name="Google Shape;205;p8"/>
          <p:cNvSpPr/>
          <p:nvPr/>
        </p:nvSpPr>
        <p:spPr>
          <a:xfrm>
            <a:off x="12295600" y="7774200"/>
            <a:ext cx="2260800" cy="383100"/>
          </a:xfrm>
          <a:prstGeom prst="rect">
            <a:avLst/>
          </a:prstGeom>
          <a:solidFill>
            <a:srgbClr val="123332"/>
          </a:solidFill>
          <a:ln w="9525" cap="flat" cmpd="sng">
            <a:solidFill>
              <a:srgbClr val="1233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3332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9"/>
          <p:cNvSpPr/>
          <p:nvPr/>
        </p:nvSpPr>
        <p:spPr>
          <a:xfrm>
            <a:off x="837724" y="751999"/>
            <a:ext cx="5632490" cy="70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4400"/>
              <a:buFont typeface="Quattrocento"/>
              <a:buNone/>
            </a:pPr>
            <a:r>
              <a:rPr lang="en-US" sz="4400" i="0" u="none" strike="noStrike" cap="none">
                <a:solidFill>
                  <a:srgbClr val="FFD9BE"/>
                </a:solidFill>
                <a:latin typeface="Noto Sans"/>
                <a:ea typeface="Noto Sans"/>
                <a:cs typeface="Noto Sans"/>
                <a:sym typeface="Noto Sans"/>
              </a:rPr>
              <a:t>향후 연구 방향</a:t>
            </a:r>
            <a:endParaRPr sz="440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13" name="Google Shape;213;p9"/>
          <p:cNvSpPr/>
          <p:nvPr/>
        </p:nvSpPr>
        <p:spPr>
          <a:xfrm>
            <a:off x="1106924" y="1814989"/>
            <a:ext cx="30480" cy="5662613"/>
          </a:xfrm>
          <a:prstGeom prst="roundRect">
            <a:avLst>
              <a:gd name="adj" fmla="val 117806"/>
            </a:avLst>
          </a:prstGeom>
          <a:solidFill>
            <a:srgbClr val="4A6B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9"/>
          <p:cNvSpPr/>
          <p:nvPr/>
        </p:nvSpPr>
        <p:spPr>
          <a:xfrm>
            <a:off x="1345704" y="2068949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4A6B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9"/>
          <p:cNvSpPr/>
          <p:nvPr/>
        </p:nvSpPr>
        <p:spPr>
          <a:xfrm>
            <a:off x="837664" y="181498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9"/>
          <p:cNvSpPr/>
          <p:nvPr/>
        </p:nvSpPr>
        <p:spPr>
          <a:xfrm>
            <a:off x="937915" y="1872972"/>
            <a:ext cx="337899" cy="422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650"/>
              <a:buFont typeface="Quattrocento"/>
              <a:buNone/>
            </a:pPr>
            <a:r>
              <a:rPr lang="en-US" sz="2650" b="0" i="0" u="none" strike="noStrike" cap="non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1</a:t>
            </a:r>
            <a:endParaRPr sz="2650" b="0" i="0" u="none" strike="noStrike" cap="none"/>
          </a:p>
        </p:txBody>
      </p:sp>
      <p:sp>
        <p:nvSpPr>
          <p:cNvPr id="217" name="Google Shape;217;p9"/>
          <p:cNvSpPr/>
          <p:nvPr/>
        </p:nvSpPr>
        <p:spPr>
          <a:xfrm>
            <a:off x="2303859" y="1897261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00"/>
              <a:buFont typeface="Quattrocento"/>
              <a:buNone/>
            </a:pPr>
            <a:r>
              <a:rPr lang="en-US" sz="2200" i="0" u="none" strike="noStrike" cap="none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모델 성능 개선</a:t>
            </a:r>
            <a:endParaRPr sz="220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18" name="Google Shape;218;p9"/>
          <p:cNvSpPr/>
          <p:nvPr/>
        </p:nvSpPr>
        <p:spPr>
          <a:xfrm>
            <a:off x="2303859" y="2392799"/>
            <a:ext cx="6002417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lang="en-US" sz="1850" i="0" u="none" strike="noStrike" cap="none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고성능 하드웨어와 최신 LLM/이미지 생성 모델 도입으로 정확도 향상</a:t>
            </a:r>
            <a:endParaRPr sz="185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19" name="Google Shape;219;p9"/>
          <p:cNvSpPr/>
          <p:nvPr/>
        </p:nvSpPr>
        <p:spPr>
          <a:xfrm>
            <a:off x="1345704" y="3891558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4A6B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9"/>
          <p:cNvSpPr/>
          <p:nvPr/>
        </p:nvSpPr>
        <p:spPr>
          <a:xfrm>
            <a:off x="837664" y="363759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9"/>
          <p:cNvSpPr/>
          <p:nvPr/>
        </p:nvSpPr>
        <p:spPr>
          <a:xfrm>
            <a:off x="937915" y="3695581"/>
            <a:ext cx="337899" cy="422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650"/>
              <a:buFont typeface="Quattrocento"/>
              <a:buNone/>
            </a:pPr>
            <a:r>
              <a:rPr lang="en-US" sz="2650" b="0" i="0" u="none" strike="noStrike" cap="non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2</a:t>
            </a:r>
            <a:endParaRPr sz="2650" b="0" i="0" u="none" strike="noStrike" cap="none"/>
          </a:p>
        </p:txBody>
      </p:sp>
      <p:sp>
        <p:nvSpPr>
          <p:cNvPr id="222" name="Google Shape;222;p9"/>
          <p:cNvSpPr/>
          <p:nvPr/>
        </p:nvSpPr>
        <p:spPr>
          <a:xfrm>
            <a:off x="2303859" y="3719870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00"/>
              <a:buFont typeface="Quattrocento"/>
              <a:buNone/>
            </a:pPr>
            <a:r>
              <a:rPr lang="en-US" sz="2200" i="0" u="none" strike="noStrike" cap="none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확장성 강화</a:t>
            </a:r>
            <a:endParaRPr sz="220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23" name="Google Shape;223;p9"/>
          <p:cNvSpPr/>
          <p:nvPr/>
        </p:nvSpPr>
        <p:spPr>
          <a:xfrm>
            <a:off x="2303859" y="4215408"/>
            <a:ext cx="6002417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lang="en-US" sz="1850" i="0" u="none" strike="noStrike" cap="none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Auto Scaling과 메시지 큐 기반 분산 처리로 다중 사용자 지원</a:t>
            </a:r>
            <a:endParaRPr sz="185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24" name="Google Shape;224;p9"/>
          <p:cNvSpPr/>
          <p:nvPr/>
        </p:nvSpPr>
        <p:spPr>
          <a:xfrm>
            <a:off x="1345704" y="5331143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4A6B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9"/>
          <p:cNvSpPr/>
          <p:nvPr/>
        </p:nvSpPr>
        <p:spPr>
          <a:xfrm>
            <a:off x="837664" y="507718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9"/>
          <p:cNvSpPr/>
          <p:nvPr/>
        </p:nvSpPr>
        <p:spPr>
          <a:xfrm>
            <a:off x="937915" y="5135166"/>
            <a:ext cx="337899" cy="422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650"/>
              <a:buFont typeface="Quattrocento"/>
              <a:buNone/>
            </a:pPr>
            <a:r>
              <a:rPr lang="en-US" sz="2650" b="0" i="0" u="none" strike="noStrike" cap="non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3</a:t>
            </a:r>
            <a:endParaRPr sz="2650" b="0" i="0" u="none" strike="noStrike" cap="none"/>
          </a:p>
        </p:txBody>
      </p:sp>
      <p:sp>
        <p:nvSpPr>
          <p:cNvPr id="227" name="Google Shape;227;p9"/>
          <p:cNvSpPr/>
          <p:nvPr/>
        </p:nvSpPr>
        <p:spPr>
          <a:xfrm>
            <a:off x="2303859" y="5159454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00"/>
              <a:buFont typeface="Quattrocento"/>
              <a:buNone/>
            </a:pPr>
            <a:r>
              <a:rPr lang="en-US" sz="2200" i="0" u="none" strike="noStrike" cap="none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시각 효과 고도화</a:t>
            </a:r>
            <a:endParaRPr sz="220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28" name="Google Shape;228;p9"/>
          <p:cNvSpPr/>
          <p:nvPr/>
        </p:nvSpPr>
        <p:spPr>
          <a:xfrm>
            <a:off x="2303859" y="5654993"/>
            <a:ext cx="6002417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lang="en-US" sz="1850" i="0" u="none" strike="noStrike" cap="none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객체 분리 기술과 애니메이션으로 몰입형 동화 경험 제공</a:t>
            </a:r>
            <a:endParaRPr sz="185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29" name="Google Shape;229;p9"/>
          <p:cNvSpPr/>
          <p:nvPr/>
        </p:nvSpPr>
        <p:spPr>
          <a:xfrm>
            <a:off x="1345704" y="6770727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4A6B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9"/>
          <p:cNvSpPr/>
          <p:nvPr/>
        </p:nvSpPr>
        <p:spPr>
          <a:xfrm>
            <a:off x="837664" y="651676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9"/>
          <p:cNvSpPr/>
          <p:nvPr/>
        </p:nvSpPr>
        <p:spPr>
          <a:xfrm>
            <a:off x="937915" y="6574750"/>
            <a:ext cx="337899" cy="422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650"/>
              <a:buFont typeface="Quattrocento"/>
              <a:buNone/>
            </a:pPr>
            <a:r>
              <a:rPr lang="en-US" sz="2650" b="0" i="0" u="none" strike="noStrike" cap="none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rPr>
              <a:t>4</a:t>
            </a:r>
            <a:endParaRPr sz="2650" b="0" i="0" u="none" strike="noStrike" cap="none"/>
          </a:p>
        </p:txBody>
      </p:sp>
      <p:sp>
        <p:nvSpPr>
          <p:cNvPr id="232" name="Google Shape;232;p9"/>
          <p:cNvSpPr/>
          <p:nvPr/>
        </p:nvSpPr>
        <p:spPr>
          <a:xfrm>
            <a:off x="2303859" y="6599039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2200"/>
              <a:buFont typeface="Quattrocento"/>
              <a:buNone/>
            </a:pPr>
            <a:r>
              <a:rPr lang="en-US" sz="2200" i="0" u="none" strike="noStrike" cap="none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맞춤형 플랫폼</a:t>
            </a:r>
            <a:endParaRPr sz="220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33" name="Google Shape;233;p9"/>
          <p:cNvSpPr/>
          <p:nvPr/>
        </p:nvSpPr>
        <p:spPr>
          <a:xfrm>
            <a:off x="2303859" y="7094577"/>
            <a:ext cx="6002417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9EEE7"/>
              </a:buClr>
              <a:buSzPts val="1850"/>
              <a:buFont typeface="Quattrocento"/>
              <a:buNone/>
            </a:pPr>
            <a:r>
              <a:rPr lang="en-US" sz="1850" i="0" u="none" strike="noStrike" cap="none">
                <a:solidFill>
                  <a:srgbClr val="F9EEE7"/>
                </a:solidFill>
                <a:latin typeface="Noto Sans"/>
                <a:ea typeface="Noto Sans"/>
                <a:cs typeface="Noto Sans"/>
                <a:sym typeface="Noto Sans"/>
              </a:rPr>
              <a:t>멀티모달 입력과 개인화된 인터페이스로 사용자 경험 극대화</a:t>
            </a:r>
            <a:endParaRPr sz="1850" i="0" u="none" strike="noStrike" cap="none"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389</Words>
  <Application>Microsoft Office PowerPoint</Application>
  <PresentationFormat>사용자 지정</PresentationFormat>
  <Paragraphs>99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Noto Sans Medium</vt:lpstr>
      <vt:lpstr>Calibri</vt:lpstr>
      <vt:lpstr>Arial</vt:lpstr>
      <vt:lpstr>Quattrocento</vt:lpstr>
      <vt:lpstr>Noto Sans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ChaHaengCheol</cp:lastModifiedBy>
  <cp:revision>1</cp:revision>
  <dcterms:created xsi:type="dcterms:W3CDTF">2025-09-12T11:51:01Z</dcterms:created>
  <dcterms:modified xsi:type="dcterms:W3CDTF">2025-09-24T14:13:32Z</dcterms:modified>
</cp:coreProperties>
</file>